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60" r:id="rId2"/>
    <p:sldId id="317" r:id="rId3"/>
    <p:sldId id="318" r:id="rId4"/>
    <p:sldId id="319" r:id="rId5"/>
    <p:sldId id="321" r:id="rId6"/>
    <p:sldId id="322" r:id="rId7"/>
    <p:sldId id="325" r:id="rId8"/>
    <p:sldId id="326" r:id="rId9"/>
    <p:sldId id="320" r:id="rId10"/>
    <p:sldId id="324" r:id="rId11"/>
    <p:sldId id="323" r:id="rId12"/>
    <p:sldId id="31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96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42" autoAdjust="0"/>
    <p:restoredTop sz="94660"/>
  </p:normalViewPr>
  <p:slideViewPr>
    <p:cSldViewPr snapToGrid="0" snapToObjects="1">
      <p:cViewPr>
        <p:scale>
          <a:sx n="100" d="100"/>
          <a:sy n="100" d="100"/>
        </p:scale>
        <p:origin x="-1854" y="-186"/>
      </p:cViewPr>
      <p:guideLst>
        <p:guide orient="horz" pos="2160"/>
        <p:guide pos="2880"/>
      </p:guideLst>
    </p:cSldViewPr>
  </p:slideViewPr>
  <p:notesTextViewPr>
    <p:cViewPr>
      <p:scale>
        <a:sx n="100" d="100"/>
        <a:sy n="100" d="100"/>
      </p:scale>
      <p:origin x="0" y="0"/>
    </p:cViewPr>
  </p:notesTextViewPr>
  <p:sorterViewPr>
    <p:cViewPr>
      <p:scale>
        <a:sx n="180" d="100"/>
        <a:sy n="180" d="100"/>
      </p:scale>
      <p:origin x="0" y="18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A49D4F-6536-F843-96C5-6A82028423FD}" type="datetimeFigureOut">
              <a:rPr lang="en-US" smtClean="0"/>
              <a:t>6/9/2015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CEDD25-5DE2-5640-8389-6C219B831B94}" type="slidenum">
              <a:rPr lang="en-US" smtClean="0"/>
              <a:t>‹#›</a:t>
            </a:fld>
            <a:endParaRPr lang="en-US" dirty="0"/>
          </a:p>
        </p:txBody>
      </p:sp>
    </p:spTree>
    <p:extLst>
      <p:ext uri="{BB962C8B-B14F-4D97-AF65-F5344CB8AC3E}">
        <p14:creationId xmlns:p14="http://schemas.microsoft.com/office/powerpoint/2010/main" val="38149932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72302-E342-1546-9ECD-247AA04B6EF3}" type="datetimeFigureOut">
              <a:rPr lang="en-US" smtClean="0"/>
              <a:t>6/9/2015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D72622-2CE4-A740-B30C-FAF6A56364B1}" type="slidenum">
              <a:rPr lang="en-US" smtClean="0"/>
              <a:t>‹#›</a:t>
            </a:fld>
            <a:endParaRPr lang="en-US" dirty="0"/>
          </a:p>
        </p:txBody>
      </p:sp>
    </p:spTree>
    <p:extLst>
      <p:ext uri="{BB962C8B-B14F-4D97-AF65-F5344CB8AC3E}">
        <p14:creationId xmlns:p14="http://schemas.microsoft.com/office/powerpoint/2010/main" val="4902345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ACD72622-2CE4-A740-B30C-FAF6A56364B1}" type="slidenum">
              <a:rPr lang="en-US" smtClean="0"/>
              <a:t>1</a:t>
            </a:fld>
            <a:endParaRPr lang="en-US" dirty="0"/>
          </a:p>
        </p:txBody>
      </p:sp>
    </p:spTree>
    <p:extLst>
      <p:ext uri="{BB962C8B-B14F-4D97-AF65-F5344CB8AC3E}">
        <p14:creationId xmlns:p14="http://schemas.microsoft.com/office/powerpoint/2010/main" val="3261823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ACD72622-2CE4-A740-B30C-FAF6A56364B1}" type="slidenum">
              <a:rPr lang="en-US" smtClean="0"/>
              <a:t>12</a:t>
            </a:fld>
            <a:endParaRPr lang="en-US" dirty="0"/>
          </a:p>
        </p:txBody>
      </p:sp>
    </p:spTree>
    <p:extLst>
      <p:ext uri="{BB962C8B-B14F-4D97-AF65-F5344CB8AC3E}">
        <p14:creationId xmlns:p14="http://schemas.microsoft.com/office/powerpoint/2010/main" val="3585447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296444" y="676829"/>
            <a:ext cx="9030713" cy="927071"/>
          </a:xfrm>
        </p:spPr>
        <p:txBody>
          <a:bodyPr anchor="b">
            <a:noAutofit/>
          </a:bodyPr>
          <a:lstStyle>
            <a:lvl1pPr algn="l">
              <a:defRPr sz="5000" b="1">
                <a:solidFill>
                  <a:schemeClr val="accent1"/>
                </a:solidFill>
                <a:latin typeface="Century Gothic" panose="020B0502020202020204" pitchFamily="34" charset="0"/>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288352" y="1523738"/>
            <a:ext cx="8491805" cy="637899"/>
          </a:xfrm>
        </p:spPr>
        <p:txBody>
          <a:bodyPr anchor="t">
            <a:noAutofit/>
          </a:bodyPr>
          <a:lstStyle>
            <a:lvl1pPr marL="0" indent="0" algn="l">
              <a:buNone/>
              <a:defRPr sz="4000">
                <a:solidFill>
                  <a:schemeClr val="tx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2893391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F1514A98-90E7-294D-ABEA-FEC09DEE9664}" type="slidenum">
              <a:rPr lang="en-US" smtClean="0"/>
              <a:t>‹#›</a:t>
            </a:fld>
            <a:endParaRPr lang="en-US" dirty="0"/>
          </a:p>
        </p:txBody>
      </p:sp>
    </p:spTree>
    <p:extLst>
      <p:ext uri="{BB962C8B-B14F-4D97-AF65-F5344CB8AC3E}">
        <p14:creationId xmlns:p14="http://schemas.microsoft.com/office/powerpoint/2010/main" val="1895469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514A98-90E7-294D-ABEA-FEC09DEE9664}" type="slidenum">
              <a:rPr lang="en-US" smtClean="0"/>
              <a:t>‹#›</a:t>
            </a:fld>
            <a:endParaRPr lang="en-US" dirty="0"/>
          </a:p>
        </p:txBody>
      </p:sp>
    </p:spTree>
    <p:extLst>
      <p:ext uri="{BB962C8B-B14F-4D97-AF65-F5344CB8AC3E}">
        <p14:creationId xmlns:p14="http://schemas.microsoft.com/office/powerpoint/2010/main" val="3248916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1"/>
            <a:ext cx="5111750" cy="5480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3180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F1514A98-90E7-294D-ABEA-FEC09DEE9664}" type="slidenum">
              <a:rPr lang="en-US" smtClean="0"/>
              <a:t>‹#›</a:t>
            </a:fld>
            <a:endParaRPr lang="en-US" dirty="0"/>
          </a:p>
        </p:txBody>
      </p:sp>
    </p:spTree>
    <p:extLst>
      <p:ext uri="{BB962C8B-B14F-4D97-AF65-F5344CB8AC3E}">
        <p14:creationId xmlns:p14="http://schemas.microsoft.com/office/powerpoint/2010/main" val="600657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F1514A98-90E7-294D-ABEA-FEC09DEE9664}" type="slidenum">
              <a:rPr lang="en-US" smtClean="0"/>
              <a:t>‹#›</a:t>
            </a:fld>
            <a:endParaRPr lang="en-US" dirty="0"/>
          </a:p>
        </p:txBody>
      </p:sp>
    </p:spTree>
    <p:extLst>
      <p:ext uri="{BB962C8B-B14F-4D97-AF65-F5344CB8AC3E}">
        <p14:creationId xmlns:p14="http://schemas.microsoft.com/office/powerpoint/2010/main" val="1182191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465762"/>
          </a:xfrm>
        </p:spPr>
        <p:txBody>
          <a:bodyPr vert="eaVert">
            <a:normAutofit/>
          </a:bodyPr>
          <a:lstStyle>
            <a:lvl1pPr>
              <a:defRPr sz="2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465762"/>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F1514A98-90E7-294D-ABEA-FEC09DEE9664}" type="slidenum">
              <a:rPr lang="en-US" smtClean="0"/>
              <a:t>‹#›</a:t>
            </a:fld>
            <a:endParaRPr lang="en-US" dirty="0"/>
          </a:p>
        </p:txBody>
      </p:sp>
    </p:spTree>
    <p:extLst>
      <p:ext uri="{BB962C8B-B14F-4D97-AF65-F5344CB8AC3E}">
        <p14:creationId xmlns:p14="http://schemas.microsoft.com/office/powerpoint/2010/main" val="1996609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07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296444" y="676829"/>
            <a:ext cx="9030713" cy="927071"/>
          </a:xfrm>
        </p:spPr>
        <p:txBody>
          <a:bodyPr anchor="b">
            <a:noAutofit/>
          </a:bodyPr>
          <a:lstStyle>
            <a:lvl1pPr algn="l">
              <a:defRPr sz="5000" b="1">
                <a:solidFill>
                  <a:schemeClr val="accent5"/>
                </a:solidFill>
                <a:latin typeface="Century Gothic" panose="020B0502020202020204" pitchFamily="34" charset="0"/>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288352" y="1523738"/>
            <a:ext cx="8491805" cy="637899"/>
          </a:xfrm>
        </p:spPr>
        <p:txBody>
          <a:bodyPr anchor="t">
            <a:noAutofit/>
          </a:bodyPr>
          <a:lstStyle>
            <a:lvl1pPr marL="0" indent="0" algn="l">
              <a:buNone/>
              <a:defRPr sz="4000">
                <a:solidFill>
                  <a:schemeClr val="tx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645827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296444" y="676829"/>
            <a:ext cx="9030713" cy="927071"/>
          </a:xfrm>
        </p:spPr>
        <p:txBody>
          <a:bodyPr anchor="b">
            <a:noAutofit/>
          </a:bodyPr>
          <a:lstStyle>
            <a:lvl1pPr algn="l">
              <a:defRPr sz="5000" b="1">
                <a:solidFill>
                  <a:srgbClr val="8D9638"/>
                </a:solidFill>
                <a:latin typeface="Century Gothic" panose="020B0502020202020204" pitchFamily="34" charset="0"/>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288352" y="1523738"/>
            <a:ext cx="8491805" cy="637899"/>
          </a:xfrm>
        </p:spPr>
        <p:txBody>
          <a:bodyPr anchor="t">
            <a:noAutofit/>
          </a:bodyPr>
          <a:lstStyle>
            <a:lvl1pPr marL="0" indent="0" algn="l">
              <a:buNone/>
              <a:defRPr sz="4000">
                <a:solidFill>
                  <a:schemeClr val="tx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591108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296444" y="676829"/>
            <a:ext cx="9030713" cy="927071"/>
          </a:xfrm>
        </p:spPr>
        <p:txBody>
          <a:bodyPr anchor="b">
            <a:noAutofit/>
          </a:bodyPr>
          <a:lstStyle>
            <a:lvl1pPr algn="l">
              <a:defRPr sz="5000" b="1">
                <a:solidFill>
                  <a:schemeClr val="accent6"/>
                </a:solidFill>
                <a:latin typeface="Century Gothic" panose="020B0502020202020204" pitchFamily="34" charset="0"/>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288352" y="1523738"/>
            <a:ext cx="8491805" cy="637899"/>
          </a:xfrm>
        </p:spPr>
        <p:txBody>
          <a:bodyPr anchor="t">
            <a:noAutofit/>
          </a:bodyPr>
          <a:lstStyle>
            <a:lvl1pPr marL="0" indent="0" algn="l">
              <a:buNone/>
              <a:defRPr sz="4000">
                <a:solidFill>
                  <a:schemeClr val="tx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2045750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Rectangle 9"/>
          <p:cNvSpPr/>
          <p:nvPr userDrawn="1"/>
        </p:nvSpPr>
        <p:spPr>
          <a:xfrm>
            <a:off x="0" y="5638800"/>
            <a:ext cx="9144000" cy="1219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6446" y="231767"/>
            <a:ext cx="8491805" cy="927071"/>
          </a:xfrm>
        </p:spPr>
        <p:txBody>
          <a:bodyPr anchor="b">
            <a:normAutofit/>
          </a:bodyPr>
          <a:lstStyle>
            <a:lvl1pPr algn="l">
              <a:defRPr sz="2800"/>
            </a:lvl1pPr>
          </a:lstStyle>
          <a:p>
            <a:r>
              <a:rPr lang="en-US" dirty="0" smtClean="0"/>
              <a:t>Click to edit Master title style</a:t>
            </a:r>
            <a:endParaRPr lang="en-US" dirty="0"/>
          </a:p>
        </p:txBody>
      </p:sp>
      <p:sp>
        <p:nvSpPr>
          <p:cNvPr id="3" name="Subtitle 2"/>
          <p:cNvSpPr>
            <a:spLocks noGrp="1"/>
          </p:cNvSpPr>
          <p:nvPr>
            <p:ph type="subTitle" idx="1"/>
          </p:nvPr>
        </p:nvSpPr>
        <p:spPr>
          <a:xfrm>
            <a:off x="296445" y="1216240"/>
            <a:ext cx="8491805" cy="637899"/>
          </a:xfrm>
        </p:spPr>
        <p:txBody>
          <a:bodyPr anchor="t">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147431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196651" y="6337809"/>
            <a:ext cx="968197" cy="216576"/>
          </a:xfrm>
          <a:prstGeom prst="rect">
            <a:avLst/>
          </a:prstGeom>
        </p:spPr>
        <p:txBody>
          <a:bodyPr/>
          <a:lstStyle/>
          <a:p>
            <a:fld id="{3FE5094A-7A9A-2243-890A-C12CFBDDC6E1}" type="datetime1">
              <a:rPr lang="en-US" smtClean="0"/>
              <a:t>6/9/2015</a:t>
            </a:fld>
            <a:endParaRPr lang="en-US" dirty="0"/>
          </a:p>
        </p:txBody>
      </p:sp>
      <p:sp>
        <p:nvSpPr>
          <p:cNvPr id="5" name="Footer Placeholder 4"/>
          <p:cNvSpPr>
            <a:spLocks noGrp="1"/>
          </p:cNvSpPr>
          <p:nvPr>
            <p:ph type="ftr" sz="quarter" idx="11"/>
          </p:nvPr>
        </p:nvSpPr>
        <p:spPr>
          <a:xfrm>
            <a:off x="2234253" y="6337808"/>
            <a:ext cx="1501682" cy="220939"/>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1514A98-90E7-294D-ABEA-FEC09DEE9664}" type="slidenum">
              <a:rPr lang="en-US" smtClean="0"/>
              <a:t>‹#›</a:t>
            </a:fld>
            <a:endParaRPr lang="en-US" dirty="0"/>
          </a:p>
        </p:txBody>
      </p:sp>
    </p:spTree>
    <p:extLst>
      <p:ext uri="{BB962C8B-B14F-4D97-AF65-F5344CB8AC3E}">
        <p14:creationId xmlns:p14="http://schemas.microsoft.com/office/powerpoint/2010/main" val="298022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4500" y="4406900"/>
            <a:ext cx="82423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444500" y="2906713"/>
            <a:ext cx="82423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F1514A98-90E7-294D-ABEA-FEC09DEE9664}" type="slidenum">
              <a:rPr lang="en-US" smtClean="0"/>
              <a:t>‹#›</a:t>
            </a:fld>
            <a:endParaRPr lang="en-US" dirty="0"/>
          </a:p>
        </p:txBody>
      </p:sp>
    </p:spTree>
    <p:extLst>
      <p:ext uri="{BB962C8B-B14F-4D97-AF65-F5344CB8AC3E}">
        <p14:creationId xmlns:p14="http://schemas.microsoft.com/office/powerpoint/2010/main" val="2747486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529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1529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F1514A98-90E7-294D-ABEA-FEC09DEE9664}" type="slidenum">
              <a:rPr lang="en-US" smtClean="0"/>
              <a:t>‹#›</a:t>
            </a:fld>
            <a:endParaRPr lang="en-US" dirty="0"/>
          </a:p>
        </p:txBody>
      </p:sp>
    </p:spTree>
    <p:extLst>
      <p:ext uri="{BB962C8B-B14F-4D97-AF65-F5344CB8AC3E}">
        <p14:creationId xmlns:p14="http://schemas.microsoft.com/office/powerpoint/2010/main" val="206976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565525"/>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565525"/>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F1514A98-90E7-294D-ABEA-FEC09DEE9664}" type="slidenum">
              <a:rPr lang="en-US" smtClean="0"/>
              <a:t>‹#›</a:t>
            </a:fld>
            <a:endParaRPr lang="en-US" dirty="0"/>
          </a:p>
        </p:txBody>
      </p:sp>
    </p:spTree>
    <p:extLst>
      <p:ext uri="{BB962C8B-B14F-4D97-AF65-F5344CB8AC3E}">
        <p14:creationId xmlns:p14="http://schemas.microsoft.com/office/powerpoint/2010/main" val="8581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526474"/>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87227"/>
            <a:ext cx="8229600" cy="476587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227261" y="6254369"/>
            <a:ext cx="695796" cy="216576"/>
          </a:xfrm>
          <a:prstGeom prst="rect">
            <a:avLst/>
          </a:prstGeom>
        </p:spPr>
        <p:txBody>
          <a:bodyPr vert="horz" lIns="91440" tIns="45720" rIns="91440" bIns="45720" rtlCol="0" anchor="ctr"/>
          <a:lstStyle>
            <a:lvl1pPr algn="ctr">
              <a:defRPr sz="900">
                <a:solidFill>
                  <a:schemeClr val="tx1">
                    <a:tint val="75000"/>
                  </a:schemeClr>
                </a:solidFill>
              </a:defRPr>
            </a:lvl1pPr>
          </a:lstStyle>
          <a:p>
            <a:fld id="{F1514A98-90E7-294D-ABEA-FEC09DEE9664}" type="slidenum">
              <a:rPr lang="en-US" smtClean="0"/>
              <a:pPr/>
              <a:t>‹#›</a:t>
            </a:fld>
            <a:endParaRPr lang="en-US" dirty="0"/>
          </a:p>
        </p:txBody>
      </p:sp>
    </p:spTree>
    <p:extLst>
      <p:ext uri="{BB962C8B-B14F-4D97-AF65-F5344CB8AC3E}">
        <p14:creationId xmlns:p14="http://schemas.microsoft.com/office/powerpoint/2010/main" val="75531497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4" r:id="rId4"/>
    <p:sldLayoutId id="2147483661" r:id="rId5"/>
    <p:sldLayoutId id="2147483650" r:id="rId6"/>
    <p:sldLayoutId id="2147483651" r:id="rId7"/>
    <p:sldLayoutId id="2147483652" r:id="rId8"/>
    <p:sldLayoutId id="2147483653" r:id="rId9"/>
    <p:sldLayoutId id="2147483654" r:id="rId10"/>
    <p:sldLayoutId id="2147483655" r:id="rId11"/>
    <p:sldLayoutId id="2147483656" r:id="rId12"/>
    <p:sldLayoutId id="2147483658" r:id="rId13"/>
    <p:sldLayoutId id="2147483659" r:id="rId14"/>
    <p:sldLayoutId id="2147483671" r:id="rId15"/>
  </p:sldLayoutIdLst>
  <p:hf hdr="0" ftr="0" dt="0"/>
  <p:txStyles>
    <p:titleStyle>
      <a:lvl1pPr algn="l" defTabSz="457200" rtl="0" eaLnBrk="1" latinLnBrk="0" hangingPunct="1">
        <a:spcBef>
          <a:spcPct val="0"/>
        </a:spcBef>
        <a:buNone/>
        <a:defRPr sz="3200" b="1" kern="1200">
          <a:solidFill>
            <a:schemeClr val="accent6"/>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mailto:support@recoverydatabase.net"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185" y="213361"/>
            <a:ext cx="9030713" cy="1518884"/>
          </a:xfrm>
        </p:spPr>
        <p:txBody>
          <a:bodyPr/>
          <a:lstStyle/>
          <a:p>
            <a:pPr algn="ct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200" dirty="0" err="1" smtClean="0"/>
              <a:t>VendorVision</a:t>
            </a:r>
            <a:r>
              <a:rPr lang="en-US" sz="3200" dirty="0" smtClean="0"/>
              <a:t> </a:t>
            </a:r>
            <a:r>
              <a:rPr lang="en-US" sz="3200" dirty="0"/>
              <a:t/>
            </a:r>
            <a:br>
              <a:rPr lang="en-US" sz="3200" dirty="0"/>
            </a:br>
            <a:r>
              <a:rPr lang="en-US" sz="3200" dirty="0" smtClean="0"/>
              <a:t>Lender and Agent Module                         New Release Features</a:t>
            </a:r>
            <a:endParaRPr lang="en-US" sz="3200" dirty="0"/>
          </a:p>
        </p:txBody>
      </p:sp>
      <p:sp>
        <p:nvSpPr>
          <p:cNvPr id="3" name="Subtitle 2"/>
          <p:cNvSpPr>
            <a:spLocks noGrp="1"/>
          </p:cNvSpPr>
          <p:nvPr>
            <p:ph type="subTitle" idx="1"/>
          </p:nvPr>
        </p:nvSpPr>
        <p:spPr>
          <a:xfrm>
            <a:off x="288352" y="1783045"/>
            <a:ext cx="8491805" cy="755438"/>
          </a:xfrm>
        </p:spPr>
        <p:txBody>
          <a:bodyPr/>
          <a:lstStyle/>
          <a:p>
            <a:pPr algn="ctr"/>
            <a:r>
              <a:rPr lang="en-US" sz="2800" dirty="0" smtClean="0"/>
              <a:t>June 9, 2015</a:t>
            </a:r>
            <a:endParaRPr lang="en-US" sz="2800" dirty="0"/>
          </a:p>
        </p:txBody>
      </p:sp>
      <p:sp>
        <p:nvSpPr>
          <p:cNvPr id="4" name="TextBox 3"/>
          <p:cNvSpPr txBox="1"/>
          <p:nvPr/>
        </p:nvSpPr>
        <p:spPr>
          <a:xfrm>
            <a:off x="520364" y="5240741"/>
            <a:ext cx="2850633" cy="677108"/>
          </a:xfrm>
          <a:prstGeom prst="rect">
            <a:avLst/>
          </a:prstGeom>
          <a:noFill/>
        </p:spPr>
        <p:txBody>
          <a:bodyPr wrap="square" rtlCol="0">
            <a:spAutoFit/>
          </a:bodyPr>
          <a:lstStyle/>
          <a:p>
            <a:r>
              <a:rPr lang="en-US" sz="2000" dirty="0">
                <a:latin typeface="Calibri" panose="020F0502020204030204" pitchFamily="34" charset="0"/>
              </a:rPr>
              <a:t>H. Balogh, G. Gabe</a:t>
            </a:r>
          </a:p>
          <a:p>
            <a:endParaRPr lang="en-US" dirty="0"/>
          </a:p>
        </p:txBody>
      </p:sp>
      <p:sp>
        <p:nvSpPr>
          <p:cNvPr id="5" name="TextBox 4"/>
          <p:cNvSpPr txBox="1"/>
          <p:nvPr/>
        </p:nvSpPr>
        <p:spPr>
          <a:xfrm>
            <a:off x="6852925" y="5249109"/>
            <a:ext cx="2140949" cy="677108"/>
          </a:xfrm>
          <a:prstGeom prst="rect">
            <a:avLst/>
          </a:prstGeom>
          <a:noFill/>
        </p:spPr>
        <p:txBody>
          <a:bodyPr wrap="square" rtlCol="0">
            <a:spAutoFit/>
          </a:bodyPr>
          <a:lstStyle/>
          <a:p>
            <a:r>
              <a:rPr lang="en-US" sz="2000" dirty="0" smtClean="0">
                <a:latin typeface="Calibri" panose="020F0502020204030204" pitchFamily="34" charset="0"/>
              </a:rPr>
              <a:t>Confidential</a:t>
            </a:r>
            <a:endParaRPr lang="en-US" sz="2000" dirty="0">
              <a:latin typeface="Calibri" panose="020F0502020204030204" pitchFamily="34" charset="0"/>
            </a:endParaRPr>
          </a:p>
          <a:p>
            <a:endParaRPr lang="en-US" dirty="0"/>
          </a:p>
        </p:txBody>
      </p:sp>
    </p:spTree>
    <p:extLst>
      <p:ext uri="{BB962C8B-B14F-4D97-AF65-F5344CB8AC3E}">
        <p14:creationId xmlns:p14="http://schemas.microsoft.com/office/powerpoint/2010/main" val="1699524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VendorVision</a:t>
            </a:r>
            <a:r>
              <a:rPr lang="en-US" dirty="0" smtClean="0"/>
              <a:t> New Release Features</a:t>
            </a:r>
            <a:endParaRPr lang="en-US" dirty="0"/>
          </a:p>
        </p:txBody>
      </p:sp>
      <p:sp>
        <p:nvSpPr>
          <p:cNvPr id="3" name="Content Placeholder 2"/>
          <p:cNvSpPr>
            <a:spLocks noGrp="1"/>
          </p:cNvSpPr>
          <p:nvPr>
            <p:ph idx="1"/>
          </p:nvPr>
        </p:nvSpPr>
        <p:spPr/>
        <p:txBody>
          <a:bodyPr/>
          <a:lstStyle/>
          <a:p>
            <a:r>
              <a:rPr lang="en-US" dirty="0" smtClean="0"/>
              <a:t>Agents can now see what’s missing as it relates to their Compliance Dashboard.</a:t>
            </a:r>
          </a:p>
          <a:p>
            <a:pPr marL="0" indent="0">
              <a:buNone/>
            </a:pPr>
            <a:endParaRPr lang="en-US" dirty="0"/>
          </a:p>
        </p:txBody>
      </p:sp>
      <p:sp>
        <p:nvSpPr>
          <p:cNvPr id="4" name="Slide Number Placeholder 3"/>
          <p:cNvSpPr>
            <a:spLocks noGrp="1"/>
          </p:cNvSpPr>
          <p:nvPr>
            <p:ph type="sldNum" sz="quarter" idx="12"/>
          </p:nvPr>
        </p:nvSpPr>
        <p:spPr/>
        <p:txBody>
          <a:bodyPr/>
          <a:lstStyle/>
          <a:p>
            <a:fld id="{F1514A98-90E7-294D-ABEA-FEC09DEE9664}" type="slidenum">
              <a:rPr lang="en-US" smtClean="0"/>
              <a:t>10</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13" t="7558" r="16613" b="7558"/>
          <a:stretch/>
        </p:blipFill>
        <p:spPr bwMode="auto">
          <a:xfrm>
            <a:off x="457200" y="1967023"/>
            <a:ext cx="8304027" cy="3880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350874" y="2466753"/>
            <a:ext cx="3649626" cy="1924272"/>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2226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VendorVision</a:t>
            </a:r>
            <a:r>
              <a:rPr lang="en-US" dirty="0" smtClean="0"/>
              <a:t> New Release Features</a:t>
            </a:r>
            <a:endParaRPr lang="en-US" dirty="0"/>
          </a:p>
        </p:txBody>
      </p:sp>
      <p:sp>
        <p:nvSpPr>
          <p:cNvPr id="3" name="Content Placeholder 2"/>
          <p:cNvSpPr>
            <a:spLocks noGrp="1"/>
          </p:cNvSpPr>
          <p:nvPr>
            <p:ph idx="1"/>
          </p:nvPr>
        </p:nvSpPr>
        <p:spPr/>
        <p:txBody>
          <a:bodyPr/>
          <a:lstStyle/>
          <a:p>
            <a:r>
              <a:rPr lang="en-US" dirty="0" smtClean="0"/>
              <a:t>Lender now has the ability to flag Agent’s location as a ‘Preferred’ provider.</a:t>
            </a:r>
          </a:p>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F1514A98-90E7-294D-ABEA-FEC09DEE9664}" type="slidenum">
              <a:rPr lang="en-US" smtClean="0"/>
              <a:t>11</a:t>
            </a:fld>
            <a:endParaRPr lang="en-US"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993" t="7326" r="16993" b="7326"/>
          <a:stretch/>
        </p:blipFill>
        <p:spPr bwMode="auto">
          <a:xfrm>
            <a:off x="1020726" y="2009553"/>
            <a:ext cx="7666074" cy="3902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382772" y="2806995"/>
            <a:ext cx="760228" cy="38388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7316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7"/>
          <p:cNvSpPr txBox="1">
            <a:spLocks noChangeArrowheads="1"/>
          </p:cNvSpPr>
          <p:nvPr/>
        </p:nvSpPr>
        <p:spPr bwMode="auto">
          <a:xfrm>
            <a:off x="371475" y="2054225"/>
            <a:ext cx="8382000"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buNone/>
            </a:pPr>
            <a:r>
              <a:rPr lang="en-US" sz="2400" dirty="0">
                <a:latin typeface="+mn-lt"/>
                <a:cs typeface="Calibri" pitchFamily="34" charset="0"/>
              </a:rPr>
              <a:t>Please contact Customer Support with any questions or additional information needed regarding these enhancements.</a:t>
            </a:r>
          </a:p>
          <a:p>
            <a:pPr algn="ctr"/>
            <a:endParaRPr lang="en-US" sz="2400" dirty="0">
              <a:latin typeface="+mn-lt"/>
              <a:cs typeface="Calibri" pitchFamily="34" charset="0"/>
            </a:endParaRPr>
          </a:p>
          <a:p>
            <a:pPr algn="ctr">
              <a:buNone/>
            </a:pPr>
            <a:r>
              <a:rPr lang="en-US" sz="2400" dirty="0">
                <a:latin typeface="+mn-lt"/>
              </a:rPr>
              <a:t>817-204-0298</a:t>
            </a:r>
            <a:endParaRPr lang="en-US" sz="2400" dirty="0">
              <a:latin typeface="+mn-lt"/>
              <a:cs typeface="Calibri" pitchFamily="34" charset="0"/>
            </a:endParaRPr>
          </a:p>
          <a:p>
            <a:pPr algn="ctr"/>
            <a:endParaRPr lang="en-US" sz="1800" dirty="0">
              <a:cs typeface="Calibri" pitchFamily="34" charset="0"/>
            </a:endParaRPr>
          </a:p>
          <a:p>
            <a:pPr algn="ctr">
              <a:buNone/>
            </a:pPr>
            <a:r>
              <a:rPr lang="en-US" sz="1800" dirty="0">
                <a:hlinkClick r:id="rId3"/>
              </a:rPr>
              <a:t>support@recoverydatabase.net</a:t>
            </a:r>
            <a:r>
              <a:rPr lang="en-US" sz="1800" dirty="0">
                <a:cs typeface="Calibri" pitchFamily="34" charset="0"/>
              </a:rPr>
              <a:t> </a:t>
            </a:r>
          </a:p>
        </p:txBody>
      </p:sp>
      <p:sp>
        <p:nvSpPr>
          <p:cNvPr id="4" name="Title 2"/>
          <p:cNvSpPr txBox="1">
            <a:spLocks/>
          </p:cNvSpPr>
          <p:nvPr/>
        </p:nvSpPr>
        <p:spPr>
          <a:xfrm>
            <a:off x="457200" y="274638"/>
            <a:ext cx="8229600" cy="526474"/>
          </a:xfrm>
          <a:prstGeom prst="rect">
            <a:avLst/>
          </a:prstGeom>
        </p:spPr>
        <p:txBody>
          <a:bodyPr>
            <a:normAutofit fontScale="90000" lnSpcReduction="10000"/>
          </a:bodyPr>
          <a:lstStyle>
            <a:lvl1pPr algn="l" defTabSz="457200" rtl="0" eaLnBrk="1" latinLnBrk="0" hangingPunct="1">
              <a:spcBef>
                <a:spcPct val="0"/>
              </a:spcBef>
              <a:buNone/>
              <a:defRPr sz="3200" b="1" kern="1200">
                <a:solidFill>
                  <a:schemeClr val="accent6"/>
                </a:solidFill>
                <a:latin typeface="+mj-lt"/>
                <a:ea typeface="+mj-ea"/>
                <a:cs typeface="+mj-cs"/>
              </a:defRPr>
            </a:lvl1pPr>
          </a:lstStyle>
          <a:p>
            <a:pPr algn="ctr"/>
            <a:r>
              <a:rPr lang="en-US" dirty="0" smtClean="0"/>
              <a:t>Support</a:t>
            </a:r>
            <a:endParaRPr lang="en-US" dirty="0"/>
          </a:p>
        </p:txBody>
      </p:sp>
    </p:spTree>
    <p:extLst>
      <p:ext uri="{BB962C8B-B14F-4D97-AF65-F5344CB8AC3E}">
        <p14:creationId xmlns:p14="http://schemas.microsoft.com/office/powerpoint/2010/main" val="8045808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VendorVision</a:t>
            </a:r>
            <a:r>
              <a:rPr lang="en-US" dirty="0" smtClean="0"/>
              <a:t> New Release Features</a:t>
            </a:r>
            <a:endParaRPr lang="en-US" dirty="0"/>
          </a:p>
        </p:txBody>
      </p:sp>
      <p:sp>
        <p:nvSpPr>
          <p:cNvPr id="3" name="Content Placeholder 2"/>
          <p:cNvSpPr>
            <a:spLocks noGrp="1"/>
          </p:cNvSpPr>
          <p:nvPr>
            <p:ph idx="1"/>
          </p:nvPr>
        </p:nvSpPr>
        <p:spPr>
          <a:xfrm>
            <a:off x="202019" y="987227"/>
            <a:ext cx="8484781" cy="4881945"/>
          </a:xfrm>
        </p:spPr>
        <p:txBody>
          <a:bodyPr/>
          <a:lstStyle/>
          <a:p>
            <a:r>
              <a:rPr lang="en-US" dirty="0" smtClean="0"/>
              <a:t>Mission Critical Expiration Dates </a:t>
            </a:r>
          </a:p>
          <a:p>
            <a:pPr marL="0" indent="0">
              <a:buNone/>
            </a:pPr>
            <a:endParaRPr lang="en-US" dirty="0"/>
          </a:p>
        </p:txBody>
      </p:sp>
      <p:sp>
        <p:nvSpPr>
          <p:cNvPr id="4" name="Slide Number Placeholder 3"/>
          <p:cNvSpPr>
            <a:spLocks noGrp="1"/>
          </p:cNvSpPr>
          <p:nvPr>
            <p:ph type="sldNum" sz="quarter" idx="12"/>
          </p:nvPr>
        </p:nvSpPr>
        <p:spPr/>
        <p:txBody>
          <a:bodyPr/>
          <a:lstStyle/>
          <a:p>
            <a:fld id="{F1514A98-90E7-294D-ABEA-FEC09DEE9664}" type="slidenum">
              <a:rPr lang="en-US" smtClean="0"/>
              <a:t>2</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408" t="6863" r="16759" b="10785"/>
          <a:stretch/>
        </p:blipFill>
        <p:spPr bwMode="auto">
          <a:xfrm>
            <a:off x="1743739" y="1727480"/>
            <a:ext cx="7223760" cy="384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1275907" y="3647720"/>
            <a:ext cx="2334068" cy="732895"/>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1562986" y="2819400"/>
            <a:ext cx="2046989" cy="72656"/>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202019" y="2330035"/>
            <a:ext cx="1474382" cy="15022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pitchFamily="34" charset="0"/>
              </a:rPr>
              <a:t>The lender  can set the Mission </a:t>
            </a:r>
            <a:r>
              <a:rPr lang="en-US" sz="1200" dirty="0">
                <a:solidFill>
                  <a:schemeClr val="tx1"/>
                </a:solidFill>
                <a:latin typeface="Calibri" pitchFamily="34" charset="0"/>
              </a:rPr>
              <a:t>C</a:t>
            </a:r>
            <a:r>
              <a:rPr lang="en-US" sz="1200" dirty="0" smtClean="0">
                <a:solidFill>
                  <a:schemeClr val="tx1"/>
                </a:solidFill>
                <a:latin typeface="Calibri" pitchFamily="34" charset="0"/>
              </a:rPr>
              <a:t>ritical </a:t>
            </a:r>
            <a:r>
              <a:rPr lang="en-US" sz="1200" dirty="0">
                <a:solidFill>
                  <a:schemeClr val="tx1"/>
                </a:solidFill>
                <a:latin typeface="Calibri" pitchFamily="34" charset="0"/>
              </a:rPr>
              <a:t>E</a:t>
            </a:r>
            <a:r>
              <a:rPr lang="en-US" sz="1200" dirty="0" smtClean="0">
                <a:solidFill>
                  <a:schemeClr val="tx1"/>
                </a:solidFill>
                <a:latin typeface="Calibri" pitchFamily="34" charset="0"/>
              </a:rPr>
              <a:t>xpiration </a:t>
            </a:r>
            <a:r>
              <a:rPr lang="en-US" sz="1200" dirty="0">
                <a:solidFill>
                  <a:schemeClr val="tx1"/>
                </a:solidFill>
                <a:latin typeface="Calibri" pitchFamily="34" charset="0"/>
              </a:rPr>
              <a:t>D</a:t>
            </a:r>
            <a:r>
              <a:rPr lang="en-US" sz="1200" dirty="0" smtClean="0">
                <a:solidFill>
                  <a:schemeClr val="tx1"/>
                </a:solidFill>
                <a:latin typeface="Calibri" pitchFamily="34" charset="0"/>
              </a:rPr>
              <a:t>ates, thereby determining when an item is  due (yellow), or not due (green)</a:t>
            </a:r>
            <a:endParaRPr lang="en-US" sz="1200" dirty="0">
              <a:solidFill>
                <a:schemeClr val="tx1"/>
              </a:solidFill>
              <a:latin typeface="Calibri" pitchFamily="34" charset="0"/>
            </a:endParaRPr>
          </a:p>
        </p:txBody>
      </p:sp>
      <p:sp>
        <p:nvSpPr>
          <p:cNvPr id="15" name="Rectangle 14"/>
          <p:cNvSpPr/>
          <p:nvPr/>
        </p:nvSpPr>
        <p:spPr>
          <a:xfrm>
            <a:off x="202020" y="3987209"/>
            <a:ext cx="1474382" cy="11490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pitchFamily="34" charset="0"/>
              </a:rPr>
              <a:t>The lender  can now determine which items are considered ‘mission critical’ for the dashboard.</a:t>
            </a:r>
            <a:endParaRPr lang="en-US" sz="1200" dirty="0">
              <a:solidFill>
                <a:schemeClr val="tx1"/>
              </a:solidFill>
              <a:latin typeface="Calibri" pitchFamily="34" charset="0"/>
            </a:endParaRPr>
          </a:p>
        </p:txBody>
      </p:sp>
    </p:spTree>
    <p:extLst>
      <p:ext uri="{BB962C8B-B14F-4D97-AF65-F5344CB8AC3E}">
        <p14:creationId xmlns:p14="http://schemas.microsoft.com/office/powerpoint/2010/main" val="2952348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VendorVision</a:t>
            </a:r>
            <a:r>
              <a:rPr lang="en-US" dirty="0" smtClean="0"/>
              <a:t> New Release Features</a:t>
            </a:r>
            <a:endParaRPr lang="en-US" dirty="0"/>
          </a:p>
        </p:txBody>
      </p:sp>
      <p:sp>
        <p:nvSpPr>
          <p:cNvPr id="3" name="Content Placeholder 2"/>
          <p:cNvSpPr>
            <a:spLocks noGrp="1"/>
          </p:cNvSpPr>
          <p:nvPr>
            <p:ph idx="1"/>
          </p:nvPr>
        </p:nvSpPr>
        <p:spPr/>
        <p:txBody>
          <a:bodyPr/>
          <a:lstStyle/>
          <a:p>
            <a:r>
              <a:rPr lang="en-US" dirty="0" smtClean="0"/>
              <a:t>Agent changes on vetted items require the Lender to re-vet the item.</a:t>
            </a:r>
          </a:p>
          <a:p>
            <a:pPr marL="0" indent="0">
              <a:buNone/>
            </a:pPr>
            <a:endParaRPr lang="en-US" dirty="0"/>
          </a:p>
          <a:p>
            <a:pPr marL="0" indent="0">
              <a:buNone/>
            </a:pPr>
            <a:r>
              <a:rPr lang="en-US" dirty="0" smtClean="0"/>
              <a:t>For example, if the Agent adds an insurance policy and the Lender accepts it, and then the Agent makes a change to the previously accepted ‘vetted’ policy, the item will go from a vetted to non-vetted status.</a:t>
            </a:r>
            <a:endParaRPr lang="en-US" dirty="0"/>
          </a:p>
        </p:txBody>
      </p:sp>
      <p:sp>
        <p:nvSpPr>
          <p:cNvPr id="4" name="Slide Number Placeholder 3"/>
          <p:cNvSpPr>
            <a:spLocks noGrp="1"/>
          </p:cNvSpPr>
          <p:nvPr>
            <p:ph type="sldNum" sz="quarter" idx="12"/>
          </p:nvPr>
        </p:nvSpPr>
        <p:spPr/>
        <p:txBody>
          <a:bodyPr/>
          <a:lstStyle/>
          <a:p>
            <a:fld id="{F1514A98-90E7-294D-ABEA-FEC09DEE9664}" type="slidenum">
              <a:rPr lang="en-US" smtClean="0"/>
              <a:t>3</a:t>
            </a:fld>
            <a:endParaRPr lang="en-US" dirty="0"/>
          </a:p>
        </p:txBody>
      </p:sp>
    </p:spTree>
    <p:extLst>
      <p:ext uri="{BB962C8B-B14F-4D97-AF65-F5344CB8AC3E}">
        <p14:creationId xmlns:p14="http://schemas.microsoft.com/office/powerpoint/2010/main" val="3926728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VendorVision</a:t>
            </a:r>
            <a:r>
              <a:rPr lang="en-US" dirty="0" smtClean="0"/>
              <a:t> New Release Features</a:t>
            </a:r>
            <a:endParaRPr lang="en-US" dirty="0"/>
          </a:p>
        </p:txBody>
      </p:sp>
      <p:sp>
        <p:nvSpPr>
          <p:cNvPr id="3" name="Content Placeholder 2"/>
          <p:cNvSpPr>
            <a:spLocks noGrp="1"/>
          </p:cNvSpPr>
          <p:nvPr>
            <p:ph idx="1"/>
          </p:nvPr>
        </p:nvSpPr>
        <p:spPr/>
        <p:txBody>
          <a:bodyPr/>
          <a:lstStyle/>
          <a:p>
            <a:r>
              <a:rPr lang="en-US" dirty="0" smtClean="0"/>
              <a:t>Agents can load document(s) and control which Lender can view the loaded document(s).</a:t>
            </a:r>
          </a:p>
          <a:p>
            <a:pPr marL="0" indent="0">
              <a:buNone/>
            </a:pPr>
            <a:endParaRPr lang="en-US" dirty="0"/>
          </a:p>
        </p:txBody>
      </p:sp>
      <p:sp>
        <p:nvSpPr>
          <p:cNvPr id="4" name="Slide Number Placeholder 3"/>
          <p:cNvSpPr>
            <a:spLocks noGrp="1"/>
          </p:cNvSpPr>
          <p:nvPr>
            <p:ph type="sldNum" sz="quarter" idx="12"/>
          </p:nvPr>
        </p:nvSpPr>
        <p:spPr/>
        <p:txBody>
          <a:bodyPr/>
          <a:lstStyle/>
          <a:p>
            <a:fld id="{F1514A98-90E7-294D-ABEA-FEC09DEE9664}" type="slidenum">
              <a:rPr lang="en-US" smtClean="0"/>
              <a:t>4</a:t>
            </a:fld>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82" t="6524" r="16882" b="6524"/>
          <a:stretch/>
        </p:blipFill>
        <p:spPr bwMode="auto">
          <a:xfrm>
            <a:off x="457200" y="1871330"/>
            <a:ext cx="8229600" cy="4134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6592186" y="2743200"/>
            <a:ext cx="2218439" cy="1509823"/>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3502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VendorVision</a:t>
            </a:r>
            <a:r>
              <a:rPr lang="en-US" dirty="0" smtClean="0"/>
              <a:t> New Release Features</a:t>
            </a:r>
            <a:endParaRPr lang="en-US" dirty="0"/>
          </a:p>
        </p:txBody>
      </p:sp>
      <p:sp>
        <p:nvSpPr>
          <p:cNvPr id="3" name="Content Placeholder 2"/>
          <p:cNvSpPr>
            <a:spLocks noGrp="1"/>
          </p:cNvSpPr>
          <p:nvPr>
            <p:ph idx="1"/>
          </p:nvPr>
        </p:nvSpPr>
        <p:spPr>
          <a:xfrm>
            <a:off x="202020" y="987227"/>
            <a:ext cx="8484780" cy="4765873"/>
          </a:xfrm>
        </p:spPr>
        <p:txBody>
          <a:bodyPr/>
          <a:lstStyle/>
          <a:p>
            <a:r>
              <a:rPr lang="en-US" dirty="0" smtClean="0"/>
              <a:t>Manage Groups by Location</a:t>
            </a:r>
          </a:p>
          <a:p>
            <a:pPr marL="0" indent="0">
              <a:buNone/>
            </a:pPr>
            <a:endParaRPr lang="en-US" dirty="0"/>
          </a:p>
        </p:txBody>
      </p:sp>
      <p:sp>
        <p:nvSpPr>
          <p:cNvPr id="4" name="Slide Number Placeholder 3"/>
          <p:cNvSpPr>
            <a:spLocks noGrp="1"/>
          </p:cNvSpPr>
          <p:nvPr>
            <p:ph type="sldNum" sz="quarter" idx="12"/>
          </p:nvPr>
        </p:nvSpPr>
        <p:spPr/>
        <p:txBody>
          <a:bodyPr/>
          <a:lstStyle/>
          <a:p>
            <a:fld id="{F1514A98-90E7-294D-ABEA-FEC09DEE9664}" type="slidenum">
              <a:rPr lang="en-US" smtClean="0"/>
              <a:t>5</a:t>
            </a:fld>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770" t="6660" r="16770" b="6660"/>
          <a:stretch/>
        </p:blipFill>
        <p:spPr bwMode="auto">
          <a:xfrm>
            <a:off x="1637414" y="1552353"/>
            <a:ext cx="7049385" cy="4200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85309" y="1840715"/>
            <a:ext cx="1222744" cy="11787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pitchFamily="34" charset="0"/>
              </a:rPr>
              <a:t>Within Manage Groups,  display is by Location with the option  to add location groups.</a:t>
            </a:r>
            <a:endParaRPr lang="en-US" sz="1200" dirty="0">
              <a:solidFill>
                <a:schemeClr val="tx1"/>
              </a:solidFill>
              <a:latin typeface="Calibri" pitchFamily="34" charset="0"/>
            </a:endParaRPr>
          </a:p>
        </p:txBody>
      </p:sp>
      <p:cxnSp>
        <p:nvCxnSpPr>
          <p:cNvPr id="7" name="Straight Arrow Connector 6"/>
          <p:cNvCxnSpPr/>
          <p:nvPr/>
        </p:nvCxnSpPr>
        <p:spPr>
          <a:xfrm>
            <a:off x="1508053" y="2216355"/>
            <a:ext cx="673172" cy="42743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3646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VendorVision</a:t>
            </a:r>
            <a:r>
              <a:rPr lang="en-US" dirty="0" smtClean="0"/>
              <a:t> New Release Features</a:t>
            </a:r>
            <a:endParaRPr lang="en-US" dirty="0"/>
          </a:p>
        </p:txBody>
      </p:sp>
      <p:sp>
        <p:nvSpPr>
          <p:cNvPr id="3" name="Content Placeholder 2"/>
          <p:cNvSpPr>
            <a:spLocks noGrp="1"/>
          </p:cNvSpPr>
          <p:nvPr>
            <p:ph idx="1"/>
          </p:nvPr>
        </p:nvSpPr>
        <p:spPr/>
        <p:txBody>
          <a:bodyPr/>
          <a:lstStyle/>
          <a:p>
            <a:r>
              <a:rPr lang="en-US" dirty="0" smtClean="0"/>
              <a:t>A Lender can create a user account with site inspection functionality only, allowing the Lender to contract with a Vendor to perform its site inspections.  The Vendor will not be able to ‘Complete’ the site inspection, which allows for the Lender to review the site inspection and choose to ‘Complete’ the inspection if it’s acceptable to the Lender.</a:t>
            </a:r>
          </a:p>
          <a:p>
            <a:pPr marL="0" indent="0">
              <a:buNone/>
            </a:pPr>
            <a:endParaRPr lang="en-US" dirty="0" smtClean="0"/>
          </a:p>
          <a:p>
            <a:pPr marL="457200" indent="-457200">
              <a:buAutoNum type="arabicParenR"/>
            </a:pPr>
            <a:endParaRPr lang="en-US" dirty="0"/>
          </a:p>
        </p:txBody>
      </p:sp>
      <p:sp>
        <p:nvSpPr>
          <p:cNvPr id="4" name="Slide Number Placeholder 3"/>
          <p:cNvSpPr>
            <a:spLocks noGrp="1"/>
          </p:cNvSpPr>
          <p:nvPr>
            <p:ph type="sldNum" sz="quarter" idx="12"/>
          </p:nvPr>
        </p:nvSpPr>
        <p:spPr/>
        <p:txBody>
          <a:bodyPr/>
          <a:lstStyle/>
          <a:p>
            <a:fld id="{F1514A98-90E7-294D-ABEA-FEC09DEE9664}" type="slidenum">
              <a:rPr lang="en-US" smtClean="0"/>
              <a:t>6</a:t>
            </a:fld>
            <a:endParaRPr lang="en-US" dirty="0"/>
          </a:p>
        </p:txBody>
      </p:sp>
    </p:spTree>
    <p:extLst>
      <p:ext uri="{BB962C8B-B14F-4D97-AF65-F5344CB8AC3E}">
        <p14:creationId xmlns:p14="http://schemas.microsoft.com/office/powerpoint/2010/main" val="3842551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VendorVision</a:t>
            </a:r>
            <a:r>
              <a:rPr lang="en-US" dirty="0" smtClean="0"/>
              <a:t> New Release Features</a:t>
            </a:r>
            <a:endParaRPr lang="en-US" dirty="0"/>
          </a:p>
        </p:txBody>
      </p:sp>
      <p:sp>
        <p:nvSpPr>
          <p:cNvPr id="3" name="Content Placeholder 2"/>
          <p:cNvSpPr>
            <a:spLocks noGrp="1"/>
          </p:cNvSpPr>
          <p:nvPr>
            <p:ph idx="1"/>
          </p:nvPr>
        </p:nvSpPr>
        <p:spPr/>
        <p:txBody>
          <a:bodyPr/>
          <a:lstStyle/>
          <a:p>
            <a:r>
              <a:rPr lang="en-US" dirty="0" smtClean="0"/>
              <a:t>Lender can create site inspection </a:t>
            </a:r>
            <a:r>
              <a:rPr lang="en-US" dirty="0"/>
              <a:t>u</a:t>
            </a:r>
            <a:r>
              <a:rPr lang="en-US" dirty="0" smtClean="0"/>
              <a:t>sers</a:t>
            </a:r>
          </a:p>
          <a:p>
            <a:pPr marL="0" indent="0">
              <a:buNone/>
            </a:pPr>
            <a:endParaRPr lang="en-US" dirty="0"/>
          </a:p>
        </p:txBody>
      </p:sp>
      <p:sp>
        <p:nvSpPr>
          <p:cNvPr id="4" name="Slide Number Placeholder 3"/>
          <p:cNvSpPr>
            <a:spLocks noGrp="1"/>
          </p:cNvSpPr>
          <p:nvPr>
            <p:ph type="sldNum" sz="quarter" idx="12"/>
          </p:nvPr>
        </p:nvSpPr>
        <p:spPr/>
        <p:txBody>
          <a:bodyPr/>
          <a:lstStyle/>
          <a:p>
            <a:fld id="{F1514A98-90E7-294D-ABEA-FEC09DEE9664}" type="slidenum">
              <a:rPr lang="en-US" smtClean="0"/>
              <a:t>7</a:t>
            </a:fld>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792" t="6503" r="16792" b="6503"/>
          <a:stretch/>
        </p:blipFill>
        <p:spPr bwMode="auto">
          <a:xfrm>
            <a:off x="712381" y="1447801"/>
            <a:ext cx="7166345" cy="2316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792" t="6492" r="16792" b="6492"/>
          <a:stretch/>
        </p:blipFill>
        <p:spPr bwMode="auto">
          <a:xfrm>
            <a:off x="712380" y="3763925"/>
            <a:ext cx="7166345" cy="2093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65602" y="2320925"/>
            <a:ext cx="772598" cy="306365"/>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16740" y="4195768"/>
            <a:ext cx="4074956" cy="282089"/>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8957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VendorVision</a:t>
            </a:r>
            <a:r>
              <a:rPr lang="en-US" dirty="0" smtClean="0"/>
              <a:t> New Release Features</a:t>
            </a:r>
            <a:endParaRPr lang="en-US" dirty="0"/>
          </a:p>
        </p:txBody>
      </p:sp>
      <p:sp>
        <p:nvSpPr>
          <p:cNvPr id="3" name="Content Placeholder 2"/>
          <p:cNvSpPr>
            <a:spLocks noGrp="1"/>
          </p:cNvSpPr>
          <p:nvPr>
            <p:ph idx="1"/>
          </p:nvPr>
        </p:nvSpPr>
        <p:spPr/>
        <p:txBody>
          <a:bodyPr/>
          <a:lstStyle/>
          <a:p>
            <a:r>
              <a:rPr lang="en-US" dirty="0"/>
              <a:t>To ensure that future site inspections are scheduled, once a site inspection is </a:t>
            </a:r>
            <a:r>
              <a:rPr lang="en-US" dirty="0" smtClean="0"/>
              <a:t>complete, </a:t>
            </a:r>
            <a:r>
              <a:rPr lang="en-US" dirty="0"/>
              <a:t>a dialog box will prompt the user to schedule the next site inspection.</a:t>
            </a:r>
          </a:p>
          <a:p>
            <a:r>
              <a:rPr lang="en-US" dirty="0" smtClean="0"/>
              <a:t>Once</a:t>
            </a:r>
          </a:p>
          <a:p>
            <a:pPr marL="0" indent="0">
              <a:buNone/>
            </a:pPr>
            <a:endParaRPr lang="en-US" dirty="0" smtClean="0"/>
          </a:p>
        </p:txBody>
      </p:sp>
      <p:sp>
        <p:nvSpPr>
          <p:cNvPr id="4" name="Slide Number Placeholder 3"/>
          <p:cNvSpPr>
            <a:spLocks noGrp="1"/>
          </p:cNvSpPr>
          <p:nvPr>
            <p:ph type="sldNum" sz="quarter" idx="12"/>
          </p:nvPr>
        </p:nvSpPr>
        <p:spPr/>
        <p:txBody>
          <a:bodyPr/>
          <a:lstStyle/>
          <a:p>
            <a:fld id="{F1514A98-90E7-294D-ABEA-FEC09DEE9664}" type="slidenum">
              <a:rPr lang="en-US" smtClean="0"/>
              <a:t>8</a:t>
            </a:fld>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408" t="6674" r="16408" b="6674"/>
          <a:stretch/>
        </p:blipFill>
        <p:spPr bwMode="auto">
          <a:xfrm>
            <a:off x="457200" y="2669437"/>
            <a:ext cx="8229600" cy="316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114300" y="3181350"/>
            <a:ext cx="2505075" cy="619125"/>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9588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VendorVision</a:t>
            </a:r>
            <a:r>
              <a:rPr lang="en-US" dirty="0" smtClean="0"/>
              <a:t> New Release Features</a:t>
            </a:r>
            <a:endParaRPr lang="en-US" dirty="0"/>
          </a:p>
        </p:txBody>
      </p:sp>
      <p:sp>
        <p:nvSpPr>
          <p:cNvPr id="3" name="Content Placeholder 2"/>
          <p:cNvSpPr>
            <a:spLocks noGrp="1"/>
          </p:cNvSpPr>
          <p:nvPr>
            <p:ph idx="1"/>
          </p:nvPr>
        </p:nvSpPr>
        <p:spPr/>
        <p:txBody>
          <a:bodyPr/>
          <a:lstStyle/>
          <a:p>
            <a:r>
              <a:rPr lang="en-US" dirty="0" smtClean="0"/>
              <a:t>Lender can add a document to an Agent’s profile, which will be visible to the Lender and Agent;  however, only the Lender can edit the document.</a:t>
            </a:r>
          </a:p>
          <a:p>
            <a:endParaRPr lang="en-US" dirty="0"/>
          </a:p>
        </p:txBody>
      </p:sp>
      <p:sp>
        <p:nvSpPr>
          <p:cNvPr id="4" name="Slide Number Placeholder 3"/>
          <p:cNvSpPr>
            <a:spLocks noGrp="1"/>
          </p:cNvSpPr>
          <p:nvPr>
            <p:ph type="sldNum" sz="quarter" idx="12"/>
          </p:nvPr>
        </p:nvSpPr>
        <p:spPr/>
        <p:txBody>
          <a:bodyPr/>
          <a:lstStyle/>
          <a:p>
            <a:fld id="{F1514A98-90E7-294D-ABEA-FEC09DEE9664}" type="slidenum">
              <a:rPr lang="en-US" smtClean="0"/>
              <a:t>9</a:t>
            </a:fld>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54" t="7970" r="17054" b="7970"/>
          <a:stretch/>
        </p:blipFill>
        <p:spPr bwMode="auto">
          <a:xfrm>
            <a:off x="457199" y="2243469"/>
            <a:ext cx="8133907" cy="3689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138223" y="2817628"/>
            <a:ext cx="471377" cy="906647"/>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3949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VendorVision-Content">
  <a:themeElements>
    <a:clrScheme name="Vendor Vision">
      <a:dk1>
        <a:sysClr val="windowText" lastClr="000000"/>
      </a:dk1>
      <a:lt1>
        <a:sysClr val="window" lastClr="FFFFFF"/>
      </a:lt1>
      <a:dk2>
        <a:srgbClr val="39302A"/>
      </a:dk2>
      <a:lt2>
        <a:srgbClr val="E5DEDB"/>
      </a:lt2>
      <a:accent1>
        <a:srgbClr val="008995"/>
      </a:accent1>
      <a:accent2>
        <a:srgbClr val="D77D17"/>
      </a:accent2>
      <a:accent3>
        <a:srgbClr val="9C6A6A"/>
      </a:accent3>
      <a:accent4>
        <a:srgbClr val="EC7016"/>
      </a:accent4>
      <a:accent5>
        <a:srgbClr val="F8931D"/>
      </a:accent5>
      <a:accent6>
        <a:srgbClr val="9C6A6A"/>
      </a:accent6>
      <a:hlink>
        <a:srgbClr val="1773B1"/>
      </a:hlink>
      <a:folHlink>
        <a:srgbClr val="909943"/>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8984</TotalTime>
  <Words>385</Words>
  <Application>Microsoft Office PowerPoint</Application>
  <PresentationFormat>On-screen Show (4:3)</PresentationFormat>
  <Paragraphs>50</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VendorVision-Content</vt:lpstr>
      <vt:lpstr>    VendorVision  Lender and Agent Module                         New Release Features</vt:lpstr>
      <vt:lpstr>VendorVision New Release Features</vt:lpstr>
      <vt:lpstr>VendorVision New Release Features</vt:lpstr>
      <vt:lpstr>VendorVision New Release Features</vt:lpstr>
      <vt:lpstr>VendorVision New Release Features</vt:lpstr>
      <vt:lpstr>VendorVision New Release Features</vt:lpstr>
      <vt:lpstr>VendorVision New Release Features</vt:lpstr>
      <vt:lpstr>VendorVision New Release Features</vt:lpstr>
      <vt:lpstr>VendorVision New Release Features</vt:lpstr>
      <vt:lpstr>VendorVision New Release Features</vt:lpstr>
      <vt:lpstr>VendorVision New Release Features</vt:lpstr>
      <vt:lpstr>PowerPoint Presentation</vt:lpstr>
    </vt:vector>
  </TitlesOfParts>
  <Company>ADESA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Endres</dc:creator>
  <cp:lastModifiedBy>Gabe, Glenn</cp:lastModifiedBy>
  <cp:revision>146</cp:revision>
  <cp:lastPrinted>2014-06-20T14:31:31Z</cp:lastPrinted>
  <dcterms:created xsi:type="dcterms:W3CDTF">2014-06-15T14:52:39Z</dcterms:created>
  <dcterms:modified xsi:type="dcterms:W3CDTF">2015-06-09T21:27:42Z</dcterms:modified>
</cp:coreProperties>
</file>